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7" r:id="rId2"/>
    <p:sldId id="274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98" r:id="rId27"/>
    <p:sldId id="299" r:id="rId28"/>
    <p:sldId id="300" r:id="rId29"/>
    <p:sldId id="302" r:id="rId30"/>
    <p:sldId id="307" r:id="rId31"/>
    <p:sldId id="303" r:id="rId32"/>
    <p:sldId id="304" r:id="rId33"/>
    <p:sldId id="30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5"/>
    <p:restoredTop sz="93654"/>
  </p:normalViewPr>
  <p:slideViewPr>
    <p:cSldViewPr snapToGrid="0" snapToObjects="1">
      <p:cViewPr>
        <p:scale>
          <a:sx n="138" d="100"/>
          <a:sy n="138" d="100"/>
        </p:scale>
        <p:origin x="1176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83608-1401-5B4B-AA42-2FC81399DE8C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276C-D659-B748-BFF0-119D16EF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EAA0-066D-F742-A240-D4440EBDD303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omics data via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 smtClean="0"/>
              <a:t>Umut Caglar</a:t>
            </a:r>
            <a:br>
              <a:rPr lang="en-US" dirty="0" smtClean="0"/>
            </a:br>
            <a:r>
              <a:rPr lang="en-US" sz="2000" dirty="0" smtClean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57151"/>
            <a:ext cx="8787043" cy="1106923"/>
          </a:xfrm>
        </p:spPr>
        <p:txBody>
          <a:bodyPr>
            <a:noAutofit/>
          </a:bodyPr>
          <a:lstStyle/>
          <a:p>
            <a:r>
              <a:rPr lang="en-US" sz="3600" dirty="0" smtClean="0"/>
              <a:t>- What percent of </a:t>
            </a:r>
            <a:r>
              <a:rPr lang="en-US" sz="3600" smtClean="0"/>
              <a:t>the </a:t>
            </a:r>
            <a:r>
              <a:rPr lang="en-US" sz="3600" smtClean="0"/>
              <a:t>row “A” </a:t>
            </a:r>
            <a:r>
              <a:rPr lang="en-US" sz="3600" dirty="0" smtClean="0"/>
              <a:t>is on diagonal ?</a:t>
            </a:r>
            <a:br>
              <a:rPr lang="en-US" sz="3600" dirty="0" smtClean="0"/>
            </a:br>
            <a:r>
              <a:rPr lang="en-US" sz="3600" dirty="0" smtClean="0"/>
              <a:t> Precision   =   </a:t>
            </a:r>
            <a:r>
              <a:rPr lang="en-US" sz="3600" i="1" dirty="0" smtClean="0"/>
              <a:t>TP / (TP+FN)</a:t>
            </a:r>
            <a:endParaRPr lang="en-US" sz="3600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56645"/>
            <a:ext cx="8894618" cy="1106923"/>
          </a:xfrm>
        </p:spPr>
        <p:txBody>
          <a:bodyPr>
            <a:noAutofit/>
          </a:bodyPr>
          <a:lstStyle/>
          <a:p>
            <a:r>
              <a:rPr lang="en-US" sz="3200" dirty="0" smtClean="0"/>
              <a:t>- What percent of the column </a:t>
            </a:r>
            <a:r>
              <a:rPr lang="en-US" sz="3200" dirty="0" smtClean="0"/>
              <a:t>“A” is </a:t>
            </a:r>
            <a:r>
              <a:rPr lang="en-US" sz="3200" dirty="0" smtClean="0"/>
              <a:t>on diagonal ?</a:t>
            </a:r>
            <a:br>
              <a:rPr lang="en-US" sz="3200" dirty="0" smtClean="0"/>
            </a:br>
            <a:r>
              <a:rPr lang="en-US" sz="3200" dirty="0" smtClean="0"/>
              <a:t> Recall   =   </a:t>
            </a:r>
            <a:r>
              <a:rPr lang="en-US" sz="3200" i="1" dirty="0" smtClean="0"/>
              <a:t>TP / (TP+FP)</a:t>
            </a:r>
            <a:endParaRPr lang="en-US" sz="3200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 smtClean="0"/>
                  <a:t>- F Score: Weighted harmonic </a:t>
                </a:r>
                <a:r>
                  <a:rPr lang="en-US" sz="2800" dirty="0"/>
                  <a:t>m</a:t>
                </a:r>
                <a:r>
                  <a:rPr lang="en-US" sz="2800" dirty="0" smtClean="0"/>
                  <a:t>ean of precision and </a:t>
                </a:r>
                <a:r>
                  <a:rPr lang="en-US" sz="2800" dirty="0" smtClean="0"/>
                  <a:t>recall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800" dirty="0" smtClean="0"/>
                  <a:t>F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l-GR" sz="20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β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  <a:blipFill rotWithShape="0">
                <a:blip r:embed="rId2"/>
                <a:stretch>
                  <a:fillRect l="-493" t="-24725" r="-423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4585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3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 smtClean="0"/>
                  <a:t>- F Score: Weighted harmonic </a:t>
                </a:r>
                <a:r>
                  <a:rPr lang="en-US" sz="2800" dirty="0"/>
                  <a:t>m</a:t>
                </a:r>
                <a:r>
                  <a:rPr lang="en-US" sz="2800" dirty="0" smtClean="0"/>
                  <a:t>ean of precision and recall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800" dirty="0" smtClean="0"/>
                  <a:t>F1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    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∗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 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FN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FP</m:t>
                        </m:r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  <a:blipFill rotWithShape="0">
                <a:blip r:embed="rId2"/>
                <a:stretch>
                  <a:fillRect l="-423" t="-21978" r="-493" b="-1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67840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 smtClean="0"/>
                  <a:t>Macro </a:t>
                </a:r>
                <a:r>
                  <a:rPr lang="en-US" sz="2800" dirty="0" smtClean="0"/>
                  <a:t>F1 Score: Weight all distinct conditions equally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800" dirty="0" smtClean="0"/>
                  <a:t>Macro F1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𝑀𝑒𝑎𝑛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prec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2000" b="0" i="0" smtClean="0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𝑀𝑒𝑎𝑛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0" smtClean="0">
                                            <a:latin typeface="Cambria Math" charset="0"/>
                                          </a:rPr>
                                          <m:t> 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charset="0"/>
                                          </a:rPr>
                                          <m:t>recall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n-US" sz="2000" b="0" i="0" smtClean="0">
                                        <a:latin typeface="Cambria Math" charset="0"/>
                                      </a:rPr>
                                      <m:t> )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  <a:endParaRPr lang="en-US" sz="2800" i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  <a:blipFill rotWithShape="0">
                <a:blip r:embed="rId2"/>
                <a:stretch>
                  <a:fillRect t="-10502" b="-28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mRNA Results   -  </a:t>
            </a:r>
            <a:r>
              <a:rPr lang="en-US" i="1" dirty="0" smtClean="0"/>
              <a:t>Radial kernel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5"/>
            <a:ext cx="8869680" cy="5700365"/>
          </a:xfrm>
        </p:spPr>
      </p:pic>
    </p:spTree>
    <p:extLst>
      <p:ext uri="{BB962C8B-B14F-4D97-AF65-F5344CB8AC3E}">
        <p14:creationId xmlns:p14="http://schemas.microsoft.com/office/powerpoint/2010/main" val="19069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Protein </a:t>
            </a:r>
            <a:r>
              <a:rPr lang="en-US" dirty="0"/>
              <a:t>Results   -  </a:t>
            </a:r>
            <a:r>
              <a:rPr lang="en-US" i="1" dirty="0" smtClean="0"/>
              <a:t>Sigmoidal </a:t>
            </a:r>
            <a:r>
              <a:rPr lang="en-US" i="1" dirty="0"/>
              <a:t>kernel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4"/>
            <a:ext cx="8869680" cy="5700366"/>
          </a:xfrm>
        </p:spPr>
      </p:pic>
    </p:spTree>
    <p:extLst>
      <p:ext uri="{BB962C8B-B14F-4D97-AF65-F5344CB8AC3E}">
        <p14:creationId xmlns:p14="http://schemas.microsoft.com/office/powerpoint/2010/main" val="1340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87" y="717261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Q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Can </a:t>
            </a:r>
            <a:r>
              <a:rPr lang="en-US" sz="3200" dirty="0" smtClean="0"/>
              <a:t>we predict external conditions of bacteria growth by using machine learning technics?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</a:t>
            </a:r>
            <a:r>
              <a:rPr lang="en-US" sz="3200" dirty="0" smtClean="0"/>
              <a:t>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/>
              <a:t>Yes</a:t>
            </a:r>
            <a:r>
              <a:rPr lang="en-US" sz="3200" dirty="0" smtClean="0"/>
              <a:t>, and </a:t>
            </a:r>
            <a:endParaRPr lang="en-US" sz="3200" dirty="0" smtClean="0"/>
          </a:p>
          <a:p>
            <a:pPr lvl="1"/>
            <a:r>
              <a:rPr lang="en-US" dirty="0" smtClean="0"/>
              <a:t>it </a:t>
            </a:r>
            <a:r>
              <a:rPr lang="en-US" dirty="0" smtClean="0"/>
              <a:t>does not depend much on </a:t>
            </a:r>
            <a:r>
              <a:rPr lang="en-US" dirty="0" smtClean="0"/>
              <a:t>model, it depend on data type, and number of samples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4692"/>
          </a:xfrm>
        </p:spPr>
        <p:txBody>
          <a:bodyPr>
            <a:noAutofit/>
          </a:bodyPr>
          <a:lstStyle/>
          <a:p>
            <a:r>
              <a:rPr lang="en-US" sz="3200" dirty="0" smtClean="0"/>
              <a:t>Results are comparable but mRNA have more samples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0" y="1519472"/>
            <a:ext cx="8164141" cy="5195363"/>
          </a:xfrm>
        </p:spPr>
      </p:pic>
    </p:spTree>
    <p:extLst>
      <p:ext uri="{BB962C8B-B14F-4D97-AF65-F5344CB8AC3E}">
        <p14:creationId xmlns:p14="http://schemas.microsoft.com/office/powerpoint/2010/main" val="10076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Combined &gt; Protein &gt; mRNA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" y="1661714"/>
            <a:ext cx="8165592" cy="5196286"/>
          </a:xfrm>
        </p:spPr>
      </p:pic>
    </p:spTree>
    <p:extLst>
      <p:ext uri="{BB962C8B-B14F-4D97-AF65-F5344CB8AC3E}">
        <p14:creationId xmlns:p14="http://schemas.microsoft.com/office/powerpoint/2010/main" val="2853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Q: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Can we predict external conditions of bacteria growth by using machine learning technics?</a:t>
            </a:r>
          </a:p>
        </p:txBody>
      </p:sp>
    </p:spTree>
    <p:extLst>
      <p:ext uri="{BB962C8B-B14F-4D97-AF65-F5344CB8AC3E}">
        <p14:creationId xmlns:p14="http://schemas.microsoft.com/office/powerpoint/2010/main" val="2614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Predictability decreases between phases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2" y="1825625"/>
            <a:ext cx="6837816" cy="4351338"/>
          </a:xfrm>
        </p:spPr>
      </p:pic>
    </p:spTree>
    <p:extLst>
      <p:ext uri="{BB962C8B-B14F-4D97-AF65-F5344CB8AC3E}">
        <p14:creationId xmlns:p14="http://schemas.microsoft.com/office/powerpoint/2010/main" val="20258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Predictability for individual conditions vary. </a:t>
            </a:r>
            <a:br>
              <a:rPr lang="en-US" sz="3200" dirty="0" smtClean="0"/>
            </a:br>
            <a:r>
              <a:rPr lang="en-US" sz="3200" dirty="0" smtClean="0"/>
              <a:t>Results are consistent with clustering of samples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0036"/>
            <a:ext cx="8686800" cy="5527964"/>
          </a:xfrm>
        </p:spPr>
      </p:pic>
    </p:spTree>
    <p:extLst>
      <p:ext uri="{BB962C8B-B14F-4D97-AF65-F5344CB8AC3E}">
        <p14:creationId xmlns:p14="http://schemas.microsoft.com/office/powerpoint/2010/main" val="12182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62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ROC Curves gives similar results for different models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9" y="2208862"/>
            <a:ext cx="8982696" cy="4083043"/>
          </a:xfrm>
        </p:spPr>
      </p:pic>
    </p:spTree>
    <p:extLst>
      <p:ext uri="{BB962C8B-B14F-4D97-AF65-F5344CB8AC3E}">
        <p14:creationId xmlns:p14="http://schemas.microsoft.com/office/powerpoint/2010/main" val="15347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 curves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2208862"/>
            <a:ext cx="8897144" cy="4044156"/>
          </a:xfrm>
        </p:spPr>
      </p:pic>
    </p:spTree>
    <p:extLst>
      <p:ext uri="{BB962C8B-B14F-4D97-AF65-F5344CB8AC3E}">
        <p14:creationId xmlns:p14="http://schemas.microsoft.com/office/powerpoint/2010/main" val="18289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 Cell Virology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Image Processing</a:t>
            </a:r>
            <a:br>
              <a:rPr lang="en-US" dirty="0" smtClean="0"/>
            </a:br>
            <a:r>
              <a:rPr lang="en-US" smtClean="0"/>
              <a:t>Automation </a:t>
            </a:r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133" y="365126"/>
            <a:ext cx="8075735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The brightened images are necessary to distinct problematic wells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80" y="1825625"/>
            <a:ext cx="4342839" cy="4351338"/>
          </a:xfrm>
        </p:spPr>
      </p:pic>
    </p:spTree>
    <p:extLst>
      <p:ext uri="{BB962C8B-B14F-4D97-AF65-F5344CB8AC3E}">
        <p14:creationId xmlns:p14="http://schemas.microsoft.com/office/powerpoint/2010/main" val="925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718" y="4589464"/>
            <a:ext cx="5937869" cy="1500187"/>
          </a:xfrm>
        </p:spPr>
        <p:txBody>
          <a:bodyPr/>
          <a:lstStyle/>
          <a:p>
            <a:r>
              <a:rPr lang="en-US" dirty="0" smtClean="0"/>
              <a:t>An image processing method that helped me </a:t>
            </a:r>
            <a:r>
              <a:rPr lang="en-US" smtClean="0"/>
              <a:t>to locate the wells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project I did long ago.</a:t>
            </a:r>
            <a:endParaRPr lang="en-US" dirty="0"/>
          </a:p>
        </p:txBody>
      </p:sp>
      <p:pic>
        <p:nvPicPr>
          <p:cNvPr id="6" name="Picture 5" descr="C:\Users\Eda Umut\Dropbox\eda update\Figure1_imageProcessing.tif"/>
          <p:cNvPicPr>
            <a:picLocks noChangeAspect="1"/>
          </p:cNvPicPr>
          <p:nvPr/>
        </p:nvPicPr>
        <p:blipFill rotWithShape="1">
          <a:blip r:embed="rId2" cstate="print"/>
          <a:srcRect b="63222"/>
          <a:stretch/>
        </p:blipFill>
        <p:spPr bwMode="auto">
          <a:xfrm>
            <a:off x="628649" y="1425268"/>
            <a:ext cx="7906143" cy="379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02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project I did long ago.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937288" y="3719593"/>
            <a:ext cx="433953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18108" y="5029199"/>
            <a:ext cx="433953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19959" y="1690689"/>
            <a:ext cx="433953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7"/>
            <a:endCxn id="7" idx="3"/>
          </p:cNvCxnSpPr>
          <p:nvPr/>
        </p:nvCxnSpPr>
        <p:spPr>
          <a:xfrm flipV="1">
            <a:off x="2307690" y="2047862"/>
            <a:ext cx="1175820" cy="1733012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5"/>
            <a:endCxn id="5" idx="1"/>
          </p:cNvCxnSpPr>
          <p:nvPr/>
        </p:nvCxnSpPr>
        <p:spPr>
          <a:xfrm>
            <a:off x="2307690" y="4076766"/>
            <a:ext cx="573969" cy="1013714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18454" y="2939014"/>
            <a:ext cx="4664990" cy="17330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3"/>
          </p:cNvCxnSpPr>
          <p:nvPr/>
        </p:nvCxnSpPr>
        <p:spPr>
          <a:xfrm flipH="1">
            <a:off x="201479" y="4076766"/>
            <a:ext cx="1799360" cy="6565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5878" y="2109143"/>
            <a:ext cx="18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F1 First node pull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81946" y="4363975"/>
            <a:ext cx="251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F2 Second node </a:t>
            </a:r>
            <a:r>
              <a:rPr lang="en-US" b="1" dirty="0" smtClean="0"/>
              <a:t>pull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63924" y="4727228"/>
            <a:ext cx="187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Gradient related friction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150244" y="1863195"/>
            <a:ext cx="2761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Pull of nodes are proportional to distance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Gradient related force is bigger when gradient is bigger</a:t>
            </a:r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I started it from broader frame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11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774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It helps me to locate the </a:t>
            </a:r>
            <a:r>
              <a:rPr lang="en-US" sz="3200" dirty="0" err="1" smtClean="0"/>
              <a:t>boundries</a:t>
            </a:r>
            <a:r>
              <a:rPr lang="en-US" sz="3200" dirty="0" smtClean="0"/>
              <a:t> of wells 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7" y="1004454"/>
            <a:ext cx="7804727" cy="58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We have a large data set to learn bacterial response to external conditions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4167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is to locate holders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43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846"/>
            <a:ext cx="7886700" cy="5627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Finding the Holders Might Not Be Easy -1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02" y="3886200"/>
            <a:ext cx="2559555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29" y="3886200"/>
            <a:ext cx="255016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1028700"/>
            <a:ext cx="2269901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0" b="9260"/>
          <a:stretch/>
        </p:blipFill>
        <p:spPr>
          <a:xfrm>
            <a:off x="5400702" y="1046285"/>
            <a:ext cx="2641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846"/>
            <a:ext cx="7886700" cy="5627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Finding the Holders Might Not Be Easy </a:t>
            </a:r>
            <a:r>
              <a:rPr lang="en-US" sz="3600" dirty="0" smtClean="0"/>
              <a:t>-2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3" y="955430"/>
            <a:ext cx="27432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 b="9670"/>
          <a:stretch/>
        </p:blipFill>
        <p:spPr>
          <a:xfrm>
            <a:off x="5185508" y="955430"/>
            <a:ext cx="2971801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3" y="3915505"/>
            <a:ext cx="3067291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10725"/>
          <a:stretch/>
        </p:blipFill>
        <p:spPr>
          <a:xfrm>
            <a:off x="5185508" y="3915505"/>
            <a:ext cx="24826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4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846"/>
            <a:ext cx="7886700" cy="5627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Finding the Holders Might Not Be Easy </a:t>
            </a:r>
            <a:r>
              <a:rPr lang="en-US" sz="3600" dirty="0" smtClean="0"/>
              <a:t>-3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7"/>
          <a:stretch/>
        </p:blipFill>
        <p:spPr>
          <a:xfrm>
            <a:off x="5392615" y="894862"/>
            <a:ext cx="3461274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54"/>
          <a:stretch/>
        </p:blipFill>
        <p:spPr>
          <a:xfrm>
            <a:off x="807916" y="907562"/>
            <a:ext cx="3504244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2" b="7602"/>
          <a:stretch/>
        </p:blipFill>
        <p:spPr>
          <a:xfrm>
            <a:off x="807916" y="3924299"/>
            <a:ext cx="3360516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" b="9902"/>
          <a:stretch/>
        </p:blipFill>
        <p:spPr>
          <a:xfrm>
            <a:off x="5392616" y="3924299"/>
            <a:ext cx="27837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407448" y="887503"/>
            <a:ext cx="4736551" cy="574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221673" y="2186200"/>
            <a:ext cx="3474637" cy="4512774"/>
          </a:xfrm>
          <a:prstGeom prst="wedgeRoundRectCallout">
            <a:avLst>
              <a:gd name="adj1" fmla="val 86804"/>
              <a:gd name="adj2" fmla="val 32930"/>
              <a:gd name="adj3" fmla="val 16667"/>
            </a:avLst>
          </a:prstGeom>
          <a:solidFill>
            <a:srgbClr val="C0504D">
              <a:lumMod val="40000"/>
              <a:lumOff val="60000"/>
              <a:alpha val="25000"/>
            </a:srgbClr>
          </a:solidFill>
          <a:ln w="12700" cap="flat" cmpd="sng" algn="ctr">
            <a:solidFill>
              <a:sysClr val="windowText" lastClr="000000">
                <a:alpha val="24000"/>
              </a:sysClr>
            </a:solidFill>
            <a:prstDash val="solid"/>
          </a:ln>
          <a:effectLst/>
        </p:spPr>
        <p:txBody>
          <a:bodyPr vert="vert270" lIns="0" tIns="45720" rIns="0" rtlCol="0" anchor="t" anchorCtr="0"/>
          <a:lstStyle/>
          <a:p>
            <a:pPr marL="0" marR="0" lvl="0" indent="0" algn="ctr" defTabSz="914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0" cap="none" spc="3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1" name="Elbow Connector 170"/>
          <p:cNvCxnSpPr>
            <a:stCxn id="54" idx="4"/>
            <a:endCxn id="175" idx="4"/>
          </p:cNvCxnSpPr>
          <p:nvPr/>
        </p:nvCxnSpPr>
        <p:spPr>
          <a:xfrm rot="5400000" flipH="1" flipV="1">
            <a:off x="4820315" y="3593682"/>
            <a:ext cx="347609" cy="5565795"/>
          </a:xfrm>
          <a:prstGeom prst="bentConnector3">
            <a:avLst>
              <a:gd name="adj1" fmla="val -65764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94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Correct Metric is important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7533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               </a:t>
                      </a:r>
                      <a:r>
                        <a:rPr lang="en-US" sz="2400" dirty="0" err="1" smtClean="0"/>
                        <a:t>Pred</a:t>
                      </a:r>
                      <a:endParaRPr lang="en-US" sz="2400" dirty="0" smtClean="0"/>
                    </a:p>
                    <a:p>
                      <a:pPr algn="l"/>
                      <a:r>
                        <a:rPr lang="en-US" sz="2400" dirty="0" smtClean="0"/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Correct Metric is important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298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Correct Metric is important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4686057-756B-604E-8FB6-A1482BF81089}" vid="{F67C95DB-7D05-E643-B053-366C81FA61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741</TotalTime>
  <Words>553</Words>
  <Application>Microsoft Macintosh PowerPoint</Application>
  <PresentationFormat>On-screen Show (4:3)</PresentationFormat>
  <Paragraphs>265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Andale Mono</vt:lpstr>
      <vt:lpstr>Arial Rounded MT Bold</vt:lpstr>
      <vt:lpstr>Calibri</vt:lpstr>
      <vt:lpstr>Calibri Light</vt:lpstr>
      <vt:lpstr>Cambria Math</vt:lpstr>
      <vt:lpstr>Mangal</vt:lpstr>
      <vt:lpstr>Arial</vt:lpstr>
      <vt:lpstr>Theme1</vt:lpstr>
      <vt:lpstr>Predicting growth conditions from omics data via machine learning</vt:lpstr>
      <vt:lpstr>PowerPoint Presentation</vt:lpstr>
      <vt:lpstr>We have a large data set to learn bacterial response to external conditions</vt:lpstr>
      <vt:lpstr>PowerPoint Presentation</vt:lpstr>
      <vt:lpstr>PowerPoint Presentation</vt:lpstr>
      <vt:lpstr>PowerPoint Presentation</vt:lpstr>
      <vt:lpstr>Correct Metric is important</vt:lpstr>
      <vt:lpstr>Correct Metric is important</vt:lpstr>
      <vt:lpstr>Correct Metric is important</vt:lpstr>
      <vt:lpstr>- What percent of the row “A” is on diagonal ?  Precision   =   TP / (TP+FN)</vt:lpstr>
      <vt:lpstr>- What percent of the column “A” is on diagonal ?  Recall   =   TP / (TP+FP)</vt:lpstr>
      <vt:lpstr>- F Score: Weighted harmonic mean of precision and recall  F score   =        2/(1/"prec"    +   □(64&amp;□(64&amp;1/"recall ∗ β" )))</vt:lpstr>
      <vt:lpstr>- F Score: Weighted harmonic mean of precision and recall  F1 score   =        2/(1/prec   +   □(64&amp;□(64&amp;1/(recall ∗ 1))))        =        (2  ∗  TP)/(2 ∗TP  +  FN  +  FP)</vt:lpstr>
      <vt:lpstr>Macro F1 Score: Weight all distinct conditions equally  Macro F1 score   =        2/(1/(Mean(〖 prec〗_( i )))   +   □(64&amp;□(64&amp;1/(Mean(〖  recall〗_( i )  ) ∗ 1)))) </vt:lpstr>
      <vt:lpstr>mRNA Results   -  Radial kernel</vt:lpstr>
      <vt:lpstr>Protein Results   -  Sigmoidal kernel</vt:lpstr>
      <vt:lpstr>PowerPoint Presentation</vt:lpstr>
      <vt:lpstr>Results are comparable but mRNA have more samples</vt:lpstr>
      <vt:lpstr>Combined &gt; Protein &gt; mRNA</vt:lpstr>
      <vt:lpstr>Predictability decreases between phases</vt:lpstr>
      <vt:lpstr>Predictability for individual conditions vary.  Results are consistent with clustering of samples</vt:lpstr>
      <vt:lpstr>ROC Curves gives similar results for different models</vt:lpstr>
      <vt:lpstr>How do I get the curves</vt:lpstr>
      <vt:lpstr> Single Cell Virology  Image Processing Automation Challenges</vt:lpstr>
      <vt:lpstr> The brightened images are necessary to distinct problematic wells</vt:lpstr>
      <vt:lpstr>SNAILS</vt:lpstr>
      <vt:lpstr>A project I did long ago.</vt:lpstr>
      <vt:lpstr>I project I did long ago.</vt:lpstr>
      <vt:lpstr>It helps me to locate the boundries of wells </vt:lpstr>
      <vt:lpstr>Next step is to locate holders</vt:lpstr>
      <vt:lpstr>Finding the Holders Might Not Be Easy -1</vt:lpstr>
      <vt:lpstr>Finding the Holders Might Not Be Easy -2</vt:lpstr>
      <vt:lpstr>Finding the Holders Might Not Be Easy -3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Results on predicting growth conditions from mRNA and protein data</dc:title>
  <dc:creator>Mehmet Umut CAGLAR</dc:creator>
  <cp:lastModifiedBy>Mehmet Umut CAGLAR</cp:lastModifiedBy>
  <cp:revision>33</cp:revision>
  <dcterms:created xsi:type="dcterms:W3CDTF">2017-04-14T02:31:51Z</dcterms:created>
  <dcterms:modified xsi:type="dcterms:W3CDTF">2017-04-14T15:22:27Z</dcterms:modified>
</cp:coreProperties>
</file>